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9" r:id="rId3"/>
    <p:sldId id="29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E07"/>
    <a:srgbClr val="2A79E0"/>
    <a:srgbClr val="DEA900"/>
    <a:srgbClr val="FFFF66"/>
    <a:srgbClr val="0CAC04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60DAE-D968-4CAE-8654-B599A41D0A97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AFC6B-3E91-4CD8-A7E3-3BF7FAF07C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AFC6B-3E91-4CD8-A7E3-3BF7FAF07C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354B5-A8A8-4851-8B19-323A7E5B99D9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AD3F-1BE3-42EF-848F-4F02AFF280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b.ru/article/388534/pisateli-orlovtsyi-spisok-kratkaya-biografiya-data-rojdeniya-hronologiya-izvestnyie-proizvedeniya-literaturnyie-mesta-i-muzei-pisatele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ripadvisor.ru/Attractions-g2323957-Activities-c58-Oryol_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2" Type="http://schemas.openxmlformats.org/officeDocument/2006/relationships/image" Target="../media/image1.jpeg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sz="2600" b="1" i="1" dirty="0" smtClean="0">
                <a:solidFill>
                  <a:srgbClr val="1F497D"/>
                </a:solidFill>
                <a:latin typeface="Arial" charset="0"/>
              </a:rPr>
              <a:t/>
            </a:r>
            <a:br>
              <a:rPr lang="ru-RU" sz="2600" b="1" i="1" dirty="0" smtClean="0">
                <a:solidFill>
                  <a:srgbClr val="1F497D"/>
                </a:solidFill>
                <a:latin typeface="Arial" charset="0"/>
              </a:rPr>
            </a:br>
            <a:r>
              <a:rPr lang="ru-RU" sz="2600" b="1" i="1" dirty="0">
                <a:solidFill>
                  <a:srgbClr val="1F497D"/>
                </a:solidFill>
                <a:latin typeface="Arial" charset="0"/>
              </a:rPr>
              <a:t/>
            </a:r>
            <a:br>
              <a:rPr lang="ru-RU" sz="2600" b="1" i="1" dirty="0">
                <a:solidFill>
                  <a:srgbClr val="1F497D"/>
                </a:solidFill>
                <a:latin typeface="Arial" charset="0"/>
              </a:rPr>
            </a:br>
            <a:r>
              <a:rPr lang="ru-RU" sz="2600" b="1" i="1" dirty="0" smtClean="0">
                <a:solidFill>
                  <a:srgbClr val="1F497D"/>
                </a:solidFill>
                <a:latin typeface="Arial" charset="0"/>
              </a:rPr>
              <a:t/>
            </a:r>
            <a:br>
              <a:rPr lang="ru-RU" sz="2600" b="1" i="1" dirty="0" smtClean="0">
                <a:solidFill>
                  <a:srgbClr val="1F497D"/>
                </a:solidFill>
                <a:latin typeface="Arial" charset="0"/>
              </a:rPr>
            </a:br>
            <a:r>
              <a:rPr lang="ru-RU" sz="2600" b="1" i="1" dirty="0" smtClean="0">
                <a:solidFill>
                  <a:srgbClr val="1F497D"/>
                </a:solidFill>
                <a:latin typeface="Arial" charset="0"/>
              </a:rPr>
              <a:t>Бюджетное </a:t>
            </a:r>
            <a:r>
              <a:rPr lang="ru-RU" sz="2600" b="1" i="1" dirty="0">
                <a:solidFill>
                  <a:srgbClr val="1F497D"/>
                </a:solidFill>
                <a:latin typeface="Arial" charset="0"/>
              </a:rPr>
              <a:t>общеобразовательное учреждение  Орловской области «Мезенский лицей»</a:t>
            </a:r>
            <a:br>
              <a:rPr lang="ru-RU" sz="2600" b="1" i="1" dirty="0">
                <a:solidFill>
                  <a:srgbClr val="1F497D"/>
                </a:solidFill>
                <a:latin typeface="Arial" charset="0"/>
              </a:rPr>
            </a:br>
            <a:r>
              <a:rPr lang="ru-RU" sz="2600" b="1" i="1" dirty="0">
                <a:solidFill>
                  <a:srgbClr val="1F497D"/>
                </a:solidFill>
                <a:latin typeface="Arial" charset="0"/>
              </a:rPr>
              <a:t/>
            </a:r>
            <a:br>
              <a:rPr lang="ru-RU" sz="2600" b="1" i="1" dirty="0">
                <a:solidFill>
                  <a:srgbClr val="1F497D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84784"/>
            <a:ext cx="8094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Региональный конкурс </a:t>
            </a:r>
            <a:b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</a:b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педагогических практик   </a:t>
            </a:r>
            <a:b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</a:b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по духовно-нравственному образованию  </a:t>
            </a:r>
            <a:b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</a:br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«</a:t>
            </a:r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Воспитание творческой личности - укрепление духовных сил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/>
                <a:cs typeface="+mj-cs"/>
              </a:rPr>
              <a:t>»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187624" y="3501008"/>
            <a:ext cx="64008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4797152"/>
            <a:ext cx="72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Номинация конкурса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/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Уроки доброты и любви к родине </a:t>
            </a:r>
          </a:p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святых заступников России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8840"/>
            <a:ext cx="4644008" cy="413732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Ледовое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побоище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961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Чудском озере 5 апреля 1242 году произошло сражение, вошедшее в историю, как</a:t>
            </a:r>
            <a:r>
              <a:rPr lang="ru-RU" sz="2400" dirty="0" smtClean="0"/>
              <a:t> 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3573016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User\Downloads\foto_ledovoe_poboishe__-_interesnie_fakti_20190606_1213931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00808"/>
            <a:ext cx="4104456" cy="4608511"/>
          </a:xfrm>
          <a:prstGeom prst="snip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32856"/>
            <a:ext cx="4860032" cy="399330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Кто с мечом к нам придёт, от меча и погибнет! На том стояла, стоит и стоять будет Русская земля.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Продолжи фразу: «Кто с мечом к нам придёт, ….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940152" y="3573016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ownloads\4p_nevsk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722014" cy="4968577"/>
          </a:xfrm>
          <a:prstGeom prst="snip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132856"/>
            <a:ext cx="4355976" cy="4320480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носит имя Александра Невского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7281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октября 1941 года в Орле 201 воздушно-десантная бригада начала неравный бой с фашистами. На месте героических боёв за Орёл (909 квартал г.Орла) на пожертвования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орловчан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была возведена часовня. Впоследствии на месте часовни был возведен храм в мае 2007 года. Чьё имя носит этот храм? 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28184" y="3573016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" name="Рисунок 9" descr="православный храм — Церковь-часовня Александра Невского в 909-м квартале — Орёл, фото №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132856"/>
            <a:ext cx="4104456" cy="4392488"/>
          </a:xfrm>
          <a:prstGeom prst="snip2Diag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12776"/>
            <a:ext cx="4644008" cy="5184576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sz="5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Санкт-Петербурге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городе находится Свято-Троицкая Александро-Невская лавра?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501008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лавра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970784" cy="4752528"/>
          </a:xfrm>
          <a:prstGeom prst="snip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968552" cy="46805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Орден Александра Невского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был учреждён императрицей Екатериной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I.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084168" y="3645024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present-you.ru/upload/iblock/d22/d22eea6db70e792be04cd1b90b1ae5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816425" cy="4896544"/>
          </a:xfrm>
          <a:prstGeom prst="snip2Diag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332656"/>
            <a:ext cx="8568952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Кем был учреждён орден Александра Невского,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который являлся одной из высших наград России до 1917 года?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320480" cy="435334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Варфоломей</a:t>
            </a:r>
            <a:endParaRPr lang="ru-RU" sz="40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36904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9388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имя было дано Сергию Радонежскому родителями при рождении?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356992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C:\Users\User\Downloads\Видение-отроку-Варфоломе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72816"/>
            <a:ext cx="4042792" cy="460851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209331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Сергий Радонежский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дал </a:t>
            </a:r>
            <a:r>
              <a:rPr lang="ru-RU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благославение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Куликовскую битву</a:t>
            </a:r>
            <a:endParaRPr lang="ru-RU" sz="4000" dirty="0" smtClean="0"/>
          </a:p>
          <a:p>
            <a:pPr algn="ctr">
              <a:lnSpc>
                <a:spcPct val="150000"/>
              </a:lnSpc>
              <a:buNone/>
            </a:pPr>
            <a:endParaRPr lang="ru-RU" sz="40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 какую  битву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благославил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Преподобный Сергий  русского князя?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3573016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top10a.ru/wp-content/uploads/2019/12/71a332742b6a7570dd8b7ef8e7bfb6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72816"/>
            <a:ext cx="3894584" cy="43204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781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76872"/>
            <a:ext cx="4495800" cy="38492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Пересвет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Ослябя</a:t>
            </a:r>
            <a:endParaRPr lang="ru-RU" sz="3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звали монахов, которых Сергий Радонежский дал в помощь князю Дмитрию?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573016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s://i.ytimg.com/vi/GnXTJTTLBVs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16832"/>
            <a:ext cx="4038600" cy="43924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82453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храм в честь Сергия Радонежского был построен через 71 год после его смерти в 1422-1423годах.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был построен первый храм в честь Сергия Радонежского?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429000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op10a.ru/wp-content/uploads/2019/12/1-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4824"/>
            <a:ext cx="4038600" cy="44644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16288" cy="4209331"/>
          </a:xfrm>
        </p:spPr>
        <p:txBody>
          <a:bodyPr/>
          <a:lstStyle/>
          <a:p>
            <a:pPr algn="ctr">
              <a:buNone/>
            </a:pPr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Андрей </a:t>
            </a:r>
          </a:p>
          <a:p>
            <a:pPr algn="ctr">
              <a:buNone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Рублёв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из учеников Преподобного Сергия написал икону "Троица»?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645024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aria-art.ru/0/R/Rubljov%20A.%20Troica/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07170"/>
            <a:ext cx="4052871" cy="501745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1700808"/>
            <a:ext cx="4032448" cy="468052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Авторы-составители: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0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Иванушкина Лариса Ивановна,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лицея,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0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Романова Марина Сергеевна,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начальных классов,</a:t>
            </a:r>
          </a:p>
          <a:p>
            <a:endParaRPr lang="ru-RU" sz="10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i="1" dirty="0" err="1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Ставцева</a:t>
            </a:r>
            <a:r>
              <a:rPr lang="ru-RU" sz="1800" b="1" i="1" dirty="0" smtClean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Галина Васильевна, 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начальных </a:t>
            </a:r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классов.</a:t>
            </a:r>
          </a:p>
          <a:p>
            <a:r>
              <a:rPr lang="ru-RU" sz="18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0" algn="ctr"/>
            <a:r>
              <a:rPr lang="ru-RU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Мультимедийная</a:t>
            </a:r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 игра </a:t>
            </a:r>
          </a:p>
          <a:p>
            <a:pPr lvl="0" algn="ctr"/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«Святые заступники России»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Downloads\PEeCfd_V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608512" cy="468052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342207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320480" cy="413732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Имя </a:t>
            </a:r>
            <a:r>
              <a:rPr lang="ru-RU" sz="4000" b="1" dirty="0" err="1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Кукша</a:t>
            </a:r>
            <a:r>
              <a:rPr lang="ru-RU" sz="4000" b="1" dirty="0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 у вятичей происходит  от названия птицы </a:t>
            </a:r>
            <a:r>
              <a:rPr lang="ru-RU" sz="4000" b="1" dirty="0" err="1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кукша</a:t>
            </a:r>
            <a:r>
              <a:rPr lang="ru-RU" sz="4000" b="1" dirty="0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, которая издаёт  характерные звуки «</a:t>
            </a:r>
            <a:r>
              <a:rPr lang="ru-RU" sz="4000" b="1" dirty="0" err="1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кук</a:t>
            </a:r>
            <a:r>
              <a:rPr lang="ru-RU" sz="4000" b="1" dirty="0" smtClean="0">
                <a:ln/>
                <a:solidFill>
                  <a:srgbClr val="0CAC04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предположительно у вятичей произошло имя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Кукша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(Святого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Печерского)?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96136" y="3501008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89" name="Picture 1" descr="C:\Users\User\Downloads\jk4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4176464" cy="4824536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4038600" cy="327322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Истиными</a:t>
            </a: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чудесами</a:t>
            </a:r>
            <a:endParaRPr lang="ru-RU" sz="40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Чем, по словам верующих,  сопровождались проповеди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501008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User\Downloads\a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00808"/>
            <a:ext cx="4104456" cy="4896544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16832"/>
            <a:ext cx="4032448" cy="428133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Недалеко от деревни </a:t>
            </a:r>
            <a:r>
              <a:rPr lang="ru-RU" sz="40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Фроловка</a:t>
            </a: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Мценского</a:t>
            </a: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районе Орловской области  находится мужской монастырь  во имя Святого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501008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Downloads\_MG_8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628800"/>
            <a:ext cx="4176464" cy="494030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2276872"/>
            <a:ext cx="3740224" cy="384929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сентября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Когда чтят память Святого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Кукши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Орловской области?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940152" y="3501008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User\Downloads\18-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4007" y="1700808"/>
            <a:ext cx="4176463" cy="4608512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Скит Святого </a:t>
            </a:r>
            <a:r>
              <a:rPr lang="ru-RU" sz="4000" b="1" spc="150" dirty="0" err="1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Кукши</a:t>
            </a:r>
            <a:r>
              <a:rPr lang="ru-RU" sz="4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 создан в 1999 году на месте его убиения в Мценском районе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Когда и где был создан скит Святого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Кукши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/>
              <a:t> 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796136" y="3573016"/>
            <a:ext cx="1512168" cy="612648"/>
          </a:xfrm>
          <a:prstGeom prst="flowChartAlternateProcess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User\Downloads\701-580x3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960440" cy="4680520"/>
          </a:xfrm>
          <a:prstGeom prst="ellipse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 всём лев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означает имя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Пантелеимон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284984"/>
            <a:ext cx="1512168" cy="612648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bfc60c188d29f97bd45f0460884c5f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672408" cy="479715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5365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Храм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святого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Пантелеимона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Целителя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с.Плещеево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храм является  одним из первых в России сельских больничных храмов, который открыт и освящен в честь святого, покровителя врачей и больных, память которого Русская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православная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церковь отмечает 9 августа?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3717032"/>
            <a:ext cx="1512168" cy="612648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Орловская область, Орловский район, Плещеево. Церковь Пантелеимона Целителя, фотография. общий вид в ландшафт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916832"/>
            <a:ext cx="4038600" cy="4464495"/>
          </a:xfrm>
          <a:prstGeom prst="roundRect">
            <a:avLst/>
          </a:prstGeom>
          <a:noFill/>
          <a:ln w="76200">
            <a:solidFill>
              <a:srgbClr val="A54E0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Воскресил ребёнка от укуса змеи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340768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первое чудо совершил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Пантелеимон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789040"/>
            <a:ext cx="1512168" cy="612648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Velikomuchenik-Panteleimon-istselyaet-reben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3888432" cy="460851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392488" cy="475252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Святой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Пантелеимон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Какой святой произнес эти слова: «Душа человека по природе христианка»? 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5940152" y="3573016"/>
            <a:ext cx="1512168" cy="612648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tmeddp493zddbv7ngazmqb2v3zin6bn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628800"/>
            <a:ext cx="3888432" cy="490679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endParaRPr lang="ru-RU" sz="4000" dirty="0" smtClean="0"/>
          </a:p>
          <a:p>
            <a:pPr algn="ctr">
              <a:lnSpc>
                <a:spcPct val="150000"/>
              </a:lnSpc>
              <a:buNone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Греческий город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Никомедия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20472" cy="1143000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называется город, где родился святой целитель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Пантелеимон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3717032"/>
            <a:ext cx="1512168" cy="612648"/>
          </a:xfrm>
          <a:prstGeom prst="flowChartAlternateProcess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ownloads\svyatoy-velikomuchenik-i-tselitel-panteleim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4608512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73024" y="0"/>
            <a:ext cx="9217024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568952" cy="55774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Нет великих и малых святых. Есть только люди, сумевшие отдать себя без остатка в руку Божию. Одним было дано совершить много, другим как будто меньше. Имена одних известны повсюду, иных почитают поместно. Святость одних по-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нятна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всем, а святость других таинственна...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51520" y="1700808"/>
            <a:ext cx="857510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1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* https://fb.ru/article/388534/pisateli-orlovtsyi-spisok-kratkaya-biografiya-data-rojdeniya-hronologiya-izvestnyie-proizvedeniya-literaturnyie-mesta-i-muzei-pisateley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https://xn---57-qdd4aqo.xn--p1ai/pages/aadress.php?page=55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62880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https://tonkosti.ru/%D0%9C%D1%83%D0%B7%D0%B5%D0%B8_%D0%9E%D1%80%D0%BB%D0%B0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420889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  <a:hlinkClick r:id="rId4"/>
            </a:endParaRPr>
          </a:p>
          <a:p>
            <a:r>
              <a:rPr lang="ru-RU" dirty="0" smtClean="0">
                <a:solidFill>
                  <a:srgbClr val="0000FF"/>
                </a:solidFill>
                <a:hlinkClick r:id="rId4"/>
              </a:rPr>
              <a:t>* 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https://www.tripadvisor.ru/Attractions-g2323957-Activities-c58</a:t>
            </a:r>
            <a:r>
              <a:rPr lang="ru-RU" dirty="0" smtClean="0">
                <a:solidFill>
                  <a:srgbClr val="0000FF"/>
                </a:solidFill>
                <a:hlinkClick r:id="rId4"/>
              </a:rPr>
              <a:t>-</a:t>
            </a:r>
            <a:r>
              <a:rPr lang="en-US" dirty="0" err="1" smtClean="0">
                <a:solidFill>
                  <a:srgbClr val="0000FF"/>
                </a:solidFill>
                <a:hlinkClick r:id="rId4"/>
              </a:rPr>
              <a:t>Oryol</a:t>
            </a:r>
            <a:r>
              <a:rPr lang="en-US" dirty="0" smtClean="0">
                <a:solidFill>
                  <a:srgbClr val="0000FF"/>
                </a:solidFill>
                <a:hlinkClick r:id="rId4"/>
              </a:rPr>
              <a:t>_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Oblast_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Central_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Russia.html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14096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https://yandex.ru/images/search?text=%D1%82%D0%B5%D0%B0%D1%82%D1%80%D1%8B%20%D0%B3%D0%BE%D1%80%D0%BE%D0%B4%D0%B0%20%D0%BE%D1%80%D0%BB%D0%B0&amp;stype=image&amp;lr=10&amp;source=wiz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221088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FF"/>
              </a:solidFill>
            </a:endParaRPr>
          </a:p>
          <a:p>
            <a:r>
              <a:rPr lang="ru-RU" dirty="0" smtClean="0">
                <a:solidFill>
                  <a:srgbClr val="0000FF"/>
                </a:solidFill>
              </a:rPr>
              <a:t>*</a:t>
            </a:r>
            <a:r>
              <a:rPr lang="en-US" dirty="0" smtClean="0">
                <a:solidFill>
                  <a:srgbClr val="0000FF"/>
                </a:solidFill>
              </a:rPr>
              <a:t>https://yandex.ru/images/search?text=%D0%BC%D1%83%D0%B7%D0%B5%D0%B8%20%D0%B3%D0%BE%D1%80%D0%BE%D0%B4%D0%B0%20%D0%BE%D1%80%D0%BB%D0%B0&amp;stype=image&amp;lr=10&amp;source=wiz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50167"/>
            <a:ext cx="7327373" cy="50721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Использованные источники:</a:t>
            </a:r>
          </a:p>
          <a:p>
            <a:endParaRPr lang="ru-RU" sz="2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Шестиугольник 1"/>
          <p:cNvSpPr/>
          <p:nvPr/>
        </p:nvSpPr>
        <p:spPr>
          <a:xfrm>
            <a:off x="395536" y="836712"/>
            <a:ext cx="2880000" cy="914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Илья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Муромец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3275856" y="836712"/>
            <a:ext cx="1060704" cy="914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4355976" y="836712"/>
            <a:ext cx="1060704" cy="914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5436096" y="836712"/>
            <a:ext cx="1060704" cy="914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516216" y="836712"/>
            <a:ext cx="1060704" cy="914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7596336" y="836712"/>
            <a:ext cx="1060704" cy="914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275856" y="1772816"/>
            <a:ext cx="1060704" cy="914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4355976" y="1772816"/>
            <a:ext cx="1060704" cy="914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436096" y="1772816"/>
            <a:ext cx="1060704" cy="914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6516216" y="1772816"/>
            <a:ext cx="1060704" cy="914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7596336" y="1772816"/>
            <a:ext cx="1060704" cy="914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395536" y="1772816"/>
            <a:ext cx="2880320" cy="914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Александр Невский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395536" y="2708920"/>
            <a:ext cx="2880320" cy="914400"/>
          </a:xfrm>
          <a:prstGeom prst="hexagon">
            <a:avLst/>
          </a:prstGeom>
          <a:solidFill>
            <a:srgbClr val="A54E0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Сергий Радонежский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3275856" y="2708920"/>
            <a:ext cx="1060704" cy="914400"/>
          </a:xfrm>
          <a:prstGeom prst="hexagon">
            <a:avLst/>
          </a:prstGeom>
          <a:solidFill>
            <a:srgbClr val="A54E0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355976" y="2708920"/>
            <a:ext cx="1060704" cy="914400"/>
          </a:xfrm>
          <a:prstGeom prst="hexagon">
            <a:avLst/>
          </a:prstGeom>
          <a:solidFill>
            <a:srgbClr val="A54E0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5436096" y="2708920"/>
            <a:ext cx="1060704" cy="914400"/>
          </a:xfrm>
          <a:prstGeom prst="hexagon">
            <a:avLst/>
          </a:prstGeom>
          <a:solidFill>
            <a:srgbClr val="A54E0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6516216" y="2708920"/>
            <a:ext cx="1060704" cy="914400"/>
          </a:xfrm>
          <a:prstGeom prst="hexagon">
            <a:avLst/>
          </a:prstGeom>
          <a:solidFill>
            <a:srgbClr val="A54E0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7596336" y="2708920"/>
            <a:ext cx="1060704" cy="914400"/>
          </a:xfrm>
          <a:prstGeom prst="hexagon">
            <a:avLst/>
          </a:prstGeom>
          <a:solidFill>
            <a:srgbClr val="A54E0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3275856" y="3645024"/>
            <a:ext cx="1060704" cy="914400"/>
          </a:xfrm>
          <a:prstGeom prst="hexagon">
            <a:avLst/>
          </a:prstGeom>
          <a:solidFill>
            <a:srgbClr val="0CAC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4355976" y="3645024"/>
            <a:ext cx="1060704" cy="914400"/>
          </a:xfrm>
          <a:prstGeom prst="hexagon">
            <a:avLst/>
          </a:prstGeom>
          <a:solidFill>
            <a:srgbClr val="0CAC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Шестиугольник 27"/>
          <p:cNvSpPr/>
          <p:nvPr/>
        </p:nvSpPr>
        <p:spPr>
          <a:xfrm>
            <a:off x="5436096" y="3645024"/>
            <a:ext cx="1060704" cy="914400"/>
          </a:xfrm>
          <a:prstGeom prst="hexagon">
            <a:avLst/>
          </a:prstGeom>
          <a:solidFill>
            <a:srgbClr val="0CAC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Шестиугольник 28"/>
          <p:cNvSpPr/>
          <p:nvPr/>
        </p:nvSpPr>
        <p:spPr>
          <a:xfrm>
            <a:off x="6516216" y="3645024"/>
            <a:ext cx="1060704" cy="914400"/>
          </a:xfrm>
          <a:prstGeom prst="hexagon">
            <a:avLst/>
          </a:prstGeom>
          <a:solidFill>
            <a:srgbClr val="0CAC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596336" y="3645024"/>
            <a:ext cx="1060704" cy="914400"/>
          </a:xfrm>
          <a:prstGeom prst="hexagon">
            <a:avLst/>
          </a:prstGeom>
          <a:solidFill>
            <a:srgbClr val="0CAC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Шестиугольник 30"/>
          <p:cNvSpPr/>
          <p:nvPr/>
        </p:nvSpPr>
        <p:spPr>
          <a:xfrm>
            <a:off x="395536" y="3645024"/>
            <a:ext cx="2880320" cy="914400"/>
          </a:xfrm>
          <a:prstGeom prst="hexagon">
            <a:avLst/>
          </a:prstGeom>
          <a:solidFill>
            <a:srgbClr val="0CAC0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Святой </a:t>
            </a:r>
          </a:p>
          <a:p>
            <a:pPr algn="ctr"/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Кукша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395536" y="4581128"/>
            <a:ext cx="2880320" cy="914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Великомученник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и целитель </a:t>
            </a:r>
            <a:r>
              <a:rPr lang="ru-RU" sz="2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Пантелеимон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3275856" y="4581128"/>
            <a:ext cx="1060704" cy="914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3" action="ppaction://hlinksldjump"/>
              </a:rPr>
              <a:t>10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4355976" y="4581128"/>
            <a:ext cx="1060704" cy="914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Шестиугольник 34"/>
          <p:cNvSpPr/>
          <p:nvPr/>
        </p:nvSpPr>
        <p:spPr>
          <a:xfrm>
            <a:off x="5436096" y="4581128"/>
            <a:ext cx="1060704" cy="914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6516216" y="4581128"/>
            <a:ext cx="1060704" cy="914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7596336" y="4581128"/>
            <a:ext cx="1060704" cy="914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Управляющая кнопка: далее 37">
            <a:hlinkClick r:id="rId28" action="ppaction://hlinksldjump" highlightClick="1"/>
          </p:cNvPr>
          <p:cNvSpPr/>
          <p:nvPr/>
        </p:nvSpPr>
        <p:spPr>
          <a:xfrm>
            <a:off x="8532440" y="6237312"/>
            <a:ext cx="611560" cy="6206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9"/>
                                            </p:cond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440160"/>
          </a:xfr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великий художник написал картину «Богатыри»?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76872"/>
            <a:ext cx="4139952" cy="36004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Виктор Михайлович Васнецов</a:t>
            </a:r>
          </a:p>
          <a:p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940152" y="3356992"/>
            <a:ext cx="1512168" cy="612648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1bdc5ee4d4efec0bec7a4df49b04e95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72816"/>
            <a:ext cx="4542086" cy="4752528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3923928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Соловей-разбойник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зовут героя былины?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«Он сидит злодей на семи дубах,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семи дубах, на сорока суках…»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84168" y="3501008"/>
            <a:ext cx="1512168" cy="612648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solovej-razbojnik-na-derev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72816"/>
            <a:ext cx="4474840" cy="4680519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211960" cy="42050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 белом придорожном камне</a:t>
            </a: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656184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Где прочитал Илья такие слова:«Прямо ехать – убитому быть!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Влево ехать – женатому быть!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Вправо ехать – богатому быть!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Всё судьбой сие предписано!»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56176" y="3645024"/>
            <a:ext cx="1512168" cy="612648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User\Downloads\37837-1000x8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132856"/>
            <a:ext cx="4322093" cy="4464496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320480" cy="49411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В городе Муроме на высоком берегу </a:t>
            </a:r>
          </a:p>
          <a:p>
            <a:pPr algn="ctr"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реки Оки.</a:t>
            </a:r>
            <a:endParaRPr lang="ru-RU" sz="40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каком городе установлен памятник Илье Муромцу, на котором есть надпись: «Я иду служить за землю Русскую. За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вдов, за сирот, за бедных людей…»?</a:t>
            </a:r>
            <a:endParaRPr lang="ru-RU" sz="2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861048"/>
            <a:ext cx="1512168" cy="612648"/>
          </a:xfrm>
          <a:prstGeom prst="flowChartAlternateProcess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yh5FrYkb8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700808"/>
            <a:ext cx="4392488" cy="4680520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1610151151_29-p-fon-dlya-prezentatsii-po-istorii-rossii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Иван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Яковлевич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Билибин</a:t>
            </a:r>
            <a:endParaRPr lang="ru-RU" sz="40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0" y="6237312"/>
            <a:ext cx="539552" cy="62068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354162"/>
          </a:xfr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Какой  известный художник  создал иллюстрации к былинам: «Илья Муромец», «Илья Муромец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Святогор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«Илья Муромец и Соловей-разбойник», «Илья Муромец и жена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Святогора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012160" y="3717032"/>
            <a:ext cx="1512168" cy="612648"/>
          </a:xfrm>
          <a:prstGeom prst="flowChartAlternateProcess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9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73238"/>
            <a:ext cx="4320480" cy="4752106"/>
          </a:xfrm>
          <a:prstGeom prst="round2DiagRect">
            <a:avLst/>
          </a:prstGeom>
          <a:noFill/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659</Words>
  <Application>Microsoft Office PowerPoint</Application>
  <PresentationFormat>Экран (4:3)</PresentationFormat>
  <Paragraphs>169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Бюджетное общеобразовательное учреждение  Орловской области «Мезенский лицей»  </vt:lpstr>
      <vt:lpstr>Слайд 2</vt:lpstr>
      <vt:lpstr>Слайд 3</vt:lpstr>
      <vt:lpstr>Слайд 4</vt:lpstr>
      <vt:lpstr>Какой великий художник написал картину «Богатыри»?</vt:lpstr>
      <vt:lpstr>2м</vt:lpstr>
      <vt:lpstr>Где прочитал Илья такие слова:«Прямо ехать – убитому быть!                                                        Влево ехать – женатому быть!                                                        Вправо ехать – богатому быть!                                                        Всё судьбой сие предписано!»</vt:lpstr>
      <vt:lpstr>В каком городе установлен памятник Илье Муромцу, на котором есть надпись: «Я иду служить за землю Русскую. За вдов, за сирот, за бедных людей…»?</vt:lpstr>
      <vt:lpstr> Какой  известный художник  создал иллюстрации к былинам: «Илья Муромец», «Илья Муромец и Святогор», «Илья Муромец и Соловей-разбойник», «Илья Муромец и жена Святогора». </vt:lpstr>
      <vt:lpstr>На Чудском озере 5 апреля 1242 году произошло сражение, вошедшее в историю, как …</vt:lpstr>
      <vt:lpstr>Продолжи фразу: «Кто с мечом к нам придёт, ….</vt:lpstr>
      <vt:lpstr>3 октября 1941 года в Орле 201 воздушно-десантная бригада начала неравный бой с фашистами. На месте героических боёв за Орёл (909 квартал г.Орла) на пожертвования орловчан была возведена часовня. Впоследствии на месте часовни был возведен храм в мае 2007 года. Чьё имя носит этот храм? </vt:lpstr>
      <vt:lpstr>В каком городе находится Свято-Троицкая Александро-Невская лавра?</vt:lpstr>
      <vt:lpstr>Слайд 14</vt:lpstr>
      <vt:lpstr>Какое имя было дано Сергию Радонежскому родителями при рождении? </vt:lpstr>
      <vt:lpstr>На  какую  битву  благославил Преподобный Сергий  русского князя?</vt:lpstr>
      <vt:lpstr>Как звали монахов, которых Сергий Радонежский дал в помощь князю Дмитрию?</vt:lpstr>
      <vt:lpstr>Когда был построен первый храм в честь Сергия Радонежского?</vt:lpstr>
      <vt:lpstr>Кто из учеников Преподобного Сергия написал икону "Троица»?</vt:lpstr>
      <vt:lpstr>Как предположительно у вятичей произошло имя Кукша (Святого Кукши Печерского)?</vt:lpstr>
      <vt:lpstr>Чем, по словам верующих,  сопровождались проповеди Кукши? </vt:lpstr>
      <vt:lpstr>В каком районе Орловской области  находится мужской монастырь  во имя Святого Кукши?</vt:lpstr>
      <vt:lpstr>Когда чтят память Святого Кукши в Орловской области?</vt:lpstr>
      <vt:lpstr>Когда и где был создан скит Святого Кукши? </vt:lpstr>
      <vt:lpstr>Что означает имя Пантелеимон?</vt:lpstr>
      <vt:lpstr>Какой храм является  одним из первых в России сельских больничных храмов, который открыт и освящен в честь святого, покровителя врачей и больных, память которого Русская  православная церковь отмечает 9 августа?</vt:lpstr>
      <vt:lpstr>Какое первое чудо совершил Пантелеимон? </vt:lpstr>
      <vt:lpstr>Какой святой произнес эти слова: «Душа человека по природе христианка»? </vt:lpstr>
      <vt:lpstr>Как называется город, где родился святой целитель Пантелеимон?</vt:lpstr>
      <vt:lpstr>Слайд 30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Бюджетное общеобразовательное учреждение  Орловской области «Мезенский лицей»</dc:title>
  <dc:creator>User</dc:creator>
  <cp:lastModifiedBy>User</cp:lastModifiedBy>
  <cp:revision>80</cp:revision>
  <dcterms:created xsi:type="dcterms:W3CDTF">2019-12-15T16:20:21Z</dcterms:created>
  <dcterms:modified xsi:type="dcterms:W3CDTF">2022-12-07T17:17:32Z</dcterms:modified>
</cp:coreProperties>
</file>